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73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E333D6F-078B-4DFC-AAC9-B60B140C5898}" type="datetimeFigureOut">
              <a:rPr lang="fa-IR" smtClean="0"/>
              <a:t>1447/04/14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7A32073-82BC-4141-ABFA-F2ECB05D23A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78497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32073-82BC-4141-ABFA-F2ECB05D23A5}" type="slidenum">
              <a:rPr lang="fa-IR" smtClean="0"/>
              <a:t>3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17124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32073-82BC-4141-ABFA-F2ECB05D23A5}" type="slidenum">
              <a:rPr lang="fa-IR" smtClean="0"/>
              <a:t>11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86602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32073-82BC-4141-ABFA-F2ECB05D23A5}" type="slidenum">
              <a:rPr lang="fa-IR" smtClean="0"/>
              <a:t>12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96083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8103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02740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32713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75967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4692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85920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58931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67351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21360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88645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36242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000">
              <a:schemeClr val="bg2">
                <a:lumMod val="9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0517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-1" y="-24"/>
            <a:ext cx="9167135" cy="6979944"/>
          </a:xfrm>
          <a:prstGeom prst="rect">
            <a:avLst/>
          </a:prstGeom>
          <a:solidFill>
            <a:schemeClr val="accent2">
              <a:lumMod val="75000"/>
              <a:lumOff val="25000"/>
            </a:schemeClr>
          </a:solidFill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45720" rIns="45720">
            <a:norm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a-IR" sz="7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IranNastaliq" pitchFamily="18" charset="0"/>
              <a:ea typeface="+mn-ea"/>
              <a:cs typeface="IranNastaliq" pitchFamily="18" charset="0"/>
            </a:endParaRP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a-IR" sz="7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IranNastaliq" pitchFamily="18" charset="0"/>
              <a:ea typeface="+mn-ea"/>
              <a:cs typeface="IranNastaliq" pitchFamily="18" charset="0"/>
            </a:endParaRP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7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IranNastaliq" pitchFamily="18" charset="0"/>
                <a:ea typeface="+mn-ea"/>
                <a:cs typeface="IranNastaliq" pitchFamily="18" charset="0"/>
              </a:rPr>
              <a:t>بسم الله الرحمن الرحیم</a:t>
            </a:r>
            <a:endParaRPr kumimoji="0" lang="fa-IR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IranNastaliq" pitchFamily="18" charset="0"/>
              <a:ea typeface="+mn-ea"/>
              <a:cs typeface="IranNastaliq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908720"/>
            <a:ext cx="9144000" cy="3600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8" name="Rectangle 7"/>
          <p:cNvSpPr/>
          <p:nvPr/>
        </p:nvSpPr>
        <p:spPr>
          <a:xfrm>
            <a:off x="0" y="5589240"/>
            <a:ext cx="9144000" cy="3600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0"/>
            <a:ext cx="110279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-800100" y="2286000"/>
            <a:ext cx="1102794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" name="Picture 2" descr="photo_2025-10-05_22-54-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9162371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473490" y="1837434"/>
            <a:ext cx="2210584" cy="432048"/>
          </a:xfrm>
        </p:spPr>
        <p:txBody>
          <a:bodyPr>
            <a:normAutofit/>
          </a:bodyPr>
          <a:lstStyle/>
          <a:p>
            <a:pPr algn="just"/>
            <a:r>
              <a:rPr lang="fa-IR" sz="1600" dirty="0">
                <a:cs typeface="B Titr" pitchFamily="2" charset="-78"/>
              </a:rPr>
              <a:t>جمع بندی یافته‌های پژوهش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4763" y="2269482"/>
            <a:ext cx="8815709" cy="3967830"/>
          </a:xfrm>
        </p:spPr>
        <p:txBody>
          <a:bodyPr>
            <a:normAutofit/>
          </a:bodyPr>
          <a:lstStyle/>
          <a:p>
            <a:pPr algn="r"/>
            <a:r>
              <a:rPr lang="fa-IR" dirty="0">
                <a:cs typeface="B Nazanin" pitchFamily="2" charset="-78"/>
              </a:rPr>
              <a:t>جمع بندی کلی از نتایج پژوهش ارائه گردد</a:t>
            </a:r>
          </a:p>
          <a:p>
            <a:pPr algn="r"/>
            <a:r>
              <a:rPr lang="fa-IR" dirty="0">
                <a:cs typeface="B Nazanin" pitchFamily="2" charset="-78"/>
              </a:rPr>
              <a:t>تطبیقی کلی با مبانی نظری و پیشینه ها و مقایسه با آن صورت گیرد.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10" name="Picture 2" descr="photo_2025-10-05_22-54-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13923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7020272" y="1776710"/>
            <a:ext cx="1850544" cy="504056"/>
          </a:xfrm>
        </p:spPr>
        <p:txBody>
          <a:bodyPr>
            <a:normAutofit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نتيجه گيري و پيشنهادات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07504" y="2280766"/>
            <a:ext cx="8647876" cy="4028554"/>
          </a:xfrm>
        </p:spPr>
        <p:txBody>
          <a:bodyPr>
            <a:noAutofit/>
          </a:bodyPr>
          <a:lstStyle/>
          <a:p>
            <a:pPr algn="just"/>
            <a:r>
              <a:rPr lang="fa-IR" sz="1800" dirty="0">
                <a:solidFill>
                  <a:schemeClr val="tx1"/>
                </a:solidFill>
                <a:cs typeface="B Nazanin" pitchFamily="2" charset="-78"/>
              </a:rPr>
              <a:t>مهمترین اسلاید ارائه نتيجه گري و پيشنهاد می باشد</a:t>
            </a:r>
          </a:p>
          <a:p>
            <a:pPr algn="just"/>
            <a:r>
              <a:rPr lang="fa-IR" sz="1800" dirty="0">
                <a:solidFill>
                  <a:schemeClr val="tx1"/>
                </a:solidFill>
                <a:cs typeface="B Nazanin" pitchFamily="2" charset="-78"/>
              </a:rPr>
              <a:t>مبتنی بر یافته ها باشد</a:t>
            </a:r>
          </a:p>
          <a:p>
            <a:pPr algn="just"/>
            <a:r>
              <a:rPr lang="fa-IR" sz="1800" dirty="0">
                <a:solidFill>
                  <a:schemeClr val="tx1"/>
                </a:solidFill>
                <a:cs typeface="B Nazanin" pitchFamily="2" charset="-78"/>
              </a:rPr>
              <a:t>تیتروار ارائه گردد</a:t>
            </a:r>
          </a:p>
          <a:p>
            <a:pPr algn="just"/>
            <a:r>
              <a:rPr lang="fa-IR" sz="1800" dirty="0">
                <a:solidFill>
                  <a:schemeClr val="tx1"/>
                </a:solidFill>
                <a:cs typeface="B Nazanin" pitchFamily="2" charset="-78"/>
              </a:rPr>
              <a:t>توضیح داده شده و مثالواره داشته باشد.</a:t>
            </a:r>
          </a:p>
          <a:p>
            <a:pPr algn="just"/>
            <a:r>
              <a:rPr lang="fa-IR" sz="1800" dirty="0">
                <a:solidFill>
                  <a:schemeClr val="tx1"/>
                </a:solidFill>
                <a:cs typeface="B Nazanin" pitchFamily="2" charset="-78"/>
              </a:rPr>
              <a:t>تعداد اسلایدها نبایستی بیشتر از این تعداد تهیه گردد.اما می توانید بخش هایی را حذف نمایید تا تعداد اسلایدها کاهش یابد.</a:t>
            </a:r>
          </a:p>
          <a:p>
            <a:pPr algn="r"/>
            <a:endParaRPr lang="fa-IR" sz="1200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10" name="Picture 2" descr="photo_2025-10-05_22-54-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13923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"/>
          <p:cNvSpPr txBox="1">
            <a:spLocks/>
          </p:cNvSpPr>
          <p:nvPr/>
        </p:nvSpPr>
        <p:spPr>
          <a:xfrm>
            <a:off x="0" y="0"/>
            <a:ext cx="9144000" cy="70256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lIns="45720" rIns="45720">
            <a:norm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a-IR" sz="5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IranNastaliq" pitchFamily="18" charset="0"/>
              <a:cs typeface="B Traffic" panose="00000400000000000000" pitchFamily="2" charset="-78"/>
            </a:endParaRP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5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IranNastaliq" pitchFamily="18" charset="0"/>
              <a:cs typeface="B Homa" panose="00000400000000000000" pitchFamily="2" charset="-78"/>
            </a:endParaRP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5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ranNastaliq" pitchFamily="18" charset="0"/>
                <a:cs typeface="B Homa" panose="00000400000000000000" pitchFamily="2" charset="-78"/>
              </a:rPr>
              <a:t>قدردانی</a:t>
            </a: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5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ranNastaliq" pitchFamily="18" charset="0"/>
                <a:cs typeface="B Homa" panose="00000400000000000000" pitchFamily="2" charset="-78"/>
              </a:rPr>
              <a:t>از همکاران در اجرای پژوهش</a:t>
            </a: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5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ranNastaliq" pitchFamily="18" charset="0"/>
                <a:cs typeface="B Homa" panose="00000400000000000000" pitchFamily="2" charset="-78"/>
              </a:rPr>
              <a:t>از حضار</a:t>
            </a: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5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ranNastaliq" pitchFamily="18" charset="0"/>
                <a:cs typeface="B Homa" panose="00000400000000000000" pitchFamily="2" charset="-78"/>
              </a:rPr>
              <a:t>از سایرین</a:t>
            </a: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5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ranNastaliq" pitchFamily="18" charset="0"/>
                <a:cs typeface="B Homa" panose="00000400000000000000" pitchFamily="2" charset="-78"/>
              </a:rPr>
              <a:t>با فونت و اشکال زیبا</a:t>
            </a:r>
          </a:p>
        </p:txBody>
      </p:sp>
      <p:pic>
        <p:nvPicPr>
          <p:cNvPr id="5" name="Picture 2" descr="photo_2025-10-05_22-54-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13923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85800" y="2026474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fa-IR" sz="3200" dirty="0">
                <a:solidFill>
                  <a:schemeClr val="tx1"/>
                </a:solidFill>
                <a:cs typeface="B Titr" pitchFamily="2" charset="-78"/>
              </a:rPr>
              <a:t>عنوان مقاله(فونت </a:t>
            </a:r>
            <a:r>
              <a:rPr lang="en-US" sz="3200" dirty="0">
                <a:solidFill>
                  <a:schemeClr val="tx1"/>
                </a:solidFill>
                <a:cs typeface="B Titr" pitchFamily="2" charset="-78"/>
              </a:rPr>
              <a:t>B Titr32</a:t>
            </a:r>
            <a:r>
              <a:rPr lang="fa-IR" sz="3200" dirty="0">
                <a:solidFill>
                  <a:schemeClr val="tx1"/>
                </a:solidFill>
                <a:cs typeface="B Titr" pitchFamily="2" charset="-78"/>
              </a:rPr>
              <a:t>)</a:t>
            </a:r>
            <a:br>
              <a:rPr lang="fa-IR" sz="3200" dirty="0">
                <a:solidFill>
                  <a:schemeClr val="tx1"/>
                </a:solidFill>
                <a:cs typeface="B Titr" pitchFamily="2" charset="-78"/>
              </a:rPr>
            </a:br>
            <a:endParaRPr lang="fa-IR" sz="3200" dirty="0">
              <a:solidFill>
                <a:schemeClr val="tx1"/>
              </a:solidFill>
              <a:cs typeface="B Titr" pitchFamily="2" charset="-78"/>
            </a:endParaRP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685800" y="3885480"/>
            <a:ext cx="7772400" cy="1199704"/>
          </a:xfrm>
        </p:spPr>
        <p:txBody>
          <a:bodyPr>
            <a:normAutofit/>
          </a:bodyPr>
          <a:lstStyle/>
          <a:p>
            <a:pPr algn="ctr"/>
            <a:r>
              <a:rPr lang="fa-IR" sz="2400" dirty="0">
                <a:solidFill>
                  <a:schemeClr val="tx1"/>
                </a:solidFill>
                <a:cs typeface="B Yekan" pitchFamily="2" charset="-78"/>
              </a:rPr>
              <a:t>نویسنده(یا نویسندگان):</a:t>
            </a:r>
          </a:p>
          <a:p>
            <a:endParaRPr lang="fa-IR" sz="2400" dirty="0">
              <a:solidFill>
                <a:schemeClr val="tx1"/>
              </a:solidFill>
              <a:cs typeface="B Yeka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14282" y="5857892"/>
            <a:ext cx="4214842" cy="785818"/>
          </a:xfrm>
          <a:prstGeom prst="rect">
            <a:avLst/>
          </a:prstGeom>
        </p:spPr>
        <p:txBody>
          <a:bodyPr vert="horz" lIns="45720" rIns="45720">
            <a:normAutofit/>
          </a:bodyPr>
          <a:lstStyle/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B Yekan" pitchFamily="2" charset="-78"/>
              </a:rPr>
              <a:t>رشته/مقطع/دانشگاه</a:t>
            </a:r>
          </a:p>
        </p:txBody>
      </p:sp>
      <p:pic>
        <p:nvPicPr>
          <p:cNvPr id="10" name="Picture 2" descr="photo_2025-10-05_22-54-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13923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660232" y="1772816"/>
            <a:ext cx="1836103" cy="432048"/>
          </a:xfrm>
        </p:spPr>
        <p:txBody>
          <a:bodyPr>
            <a:normAutofit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مقدمه(بیان مسئله)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407896" cy="3888432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در ارائه اسلایدهای خود به موارد زیر توجه کنید: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از متن کمتر استفاده شده و تیتروار ارائه دهید.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موارد مهم را با رنگ دیگر مشخص کنید.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از عکس، جدول و نمودار بیشتر استفاده کنید.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انیمیشن کمتر به کار برده و به همین فرمت اکتفا کنید.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رنگ بندی این فرمت را تغییر ندهید.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هنگام ارائه از ادبیات علمی و دانشگاهی استفاده گردد.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از فنون شیوا و منظم ارائه و سخنرانی استفاده گردد.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توجه حین ارائه به مخاطبین باشد نه به اسلایدها و رایانه شخصی.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منابع به صورت خلاصه در متن اگر نیاز بود باشد.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مدت هر ارائه در مجموع بین 10 تا 15 دقیقه است</a:t>
            </a:r>
            <a:r>
              <a:rPr lang="fa-IR" dirty="0">
                <a:cs typeface="B Nazanin" pitchFamily="2" charset="-78"/>
              </a:rPr>
              <a:t>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9" name="Picture 2" descr="photo_2025-10-05_22-54-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13923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660232" y="1995163"/>
            <a:ext cx="1985018" cy="288032"/>
          </a:xfrm>
        </p:spPr>
        <p:txBody>
          <a:bodyPr>
            <a:normAutofit fontScale="90000"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اهداف و یا سؤالات پژوهش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07504" y="2283194"/>
            <a:ext cx="8640960" cy="3882109"/>
          </a:xfrm>
        </p:spPr>
        <p:txBody>
          <a:bodyPr>
            <a:normAutofit/>
          </a:bodyPr>
          <a:lstStyle/>
          <a:p>
            <a:pPr algn="r"/>
            <a:r>
              <a:rPr lang="fa-IR" dirty="0">
                <a:cs typeface="B Nazanin" pitchFamily="2" charset="-78"/>
              </a:rPr>
              <a:t>به صورت تیتروار باشد.</a:t>
            </a:r>
          </a:p>
          <a:p>
            <a:pPr algn="r"/>
            <a:r>
              <a:rPr lang="fa-IR" dirty="0">
                <a:cs typeface="B Nazanin" pitchFamily="2" charset="-78"/>
              </a:rPr>
              <a:t>هدف کلی و اهداف جزئی ارائه گردد.</a:t>
            </a:r>
          </a:p>
          <a:p>
            <a:pPr algn="r"/>
            <a:r>
              <a:rPr lang="fa-IR" dirty="0">
                <a:cs typeface="B Nazanin" pitchFamily="2" charset="-78"/>
              </a:rPr>
              <a:t>یا اهداف آورده شود یا سؤالات.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dirty="0"/>
              <a:t>عنوان مقاله، نویسنده(گان)</a:t>
            </a:r>
          </a:p>
        </p:txBody>
      </p:sp>
      <p:pic>
        <p:nvPicPr>
          <p:cNvPr id="10" name="Picture 2" descr="photo_2025-10-05_22-54-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13923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732240" y="1988840"/>
            <a:ext cx="1634520" cy="360040"/>
          </a:xfrm>
        </p:spPr>
        <p:txBody>
          <a:bodyPr>
            <a:normAutofit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مبانی نظری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07504" y="2348880"/>
            <a:ext cx="8568952" cy="3960440"/>
          </a:xfrm>
        </p:spPr>
        <p:txBody>
          <a:bodyPr>
            <a:normAutofit/>
          </a:bodyPr>
          <a:lstStyle/>
          <a:p>
            <a:pPr algn="r"/>
            <a:r>
              <a:rPr lang="fa-IR" dirty="0">
                <a:cs typeface="B Nazanin" pitchFamily="2" charset="-78"/>
              </a:rPr>
              <a:t>نظریات تیتروار اشاره شده و شرح توضیحات آن به صورت شفاهی ارائه گردد.</a:t>
            </a:r>
          </a:p>
          <a:p>
            <a:pPr algn="r"/>
            <a:r>
              <a:rPr lang="fa-IR" dirty="0">
                <a:cs typeface="B Nazanin" pitchFamily="2" charset="-78"/>
              </a:rPr>
              <a:t>می توانید از نمودار و شکل استفاده کنید.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10" name="Picture 2" descr="photo_2025-10-05_22-54-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13923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516216" y="1988840"/>
            <a:ext cx="2088232" cy="432048"/>
          </a:xfrm>
        </p:spPr>
        <p:txBody>
          <a:bodyPr>
            <a:normAutofit/>
          </a:bodyPr>
          <a:lstStyle/>
          <a:p>
            <a:pPr algn="just"/>
            <a:r>
              <a:rPr lang="fa-IR" sz="1600" dirty="0">
                <a:cs typeface="B Titr" pitchFamily="2" charset="-78"/>
              </a:rPr>
              <a:t>مرور پیشینه های تجربی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07504" y="2420888"/>
            <a:ext cx="8856984" cy="3888432"/>
          </a:xfrm>
        </p:spPr>
        <p:txBody>
          <a:bodyPr>
            <a:noAutofit/>
          </a:bodyPr>
          <a:lstStyle/>
          <a:p>
            <a:pPr algn="r"/>
            <a:r>
              <a:rPr lang="fa-IR" sz="1400" b="1" dirty="0">
                <a:cs typeface="B Nazanin" pitchFamily="2" charset="-78"/>
              </a:rPr>
              <a:t>در </a:t>
            </a:r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قالب جدول با سرتیترهای زیر ارائه گردد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سال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محقق(محققان)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عنوان یا شاخص های بررسی شده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روش کلی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نتیجه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در انتها جمع بندی پیشینه ها به صورت کلی ارائه گردد.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10" name="Picture 2" descr="photo_2025-10-05_22-54-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13923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381742" y="2013911"/>
            <a:ext cx="2356678" cy="478944"/>
          </a:xfrm>
        </p:spPr>
        <p:txBody>
          <a:bodyPr>
            <a:normAutofit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روش شناسی پژوهش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07504" y="2492856"/>
            <a:ext cx="8630916" cy="3816464"/>
          </a:xfrm>
        </p:spPr>
        <p:txBody>
          <a:bodyPr>
            <a:normAutofit fontScale="47500" lnSpcReduction="20000"/>
          </a:bodyPr>
          <a:lstStyle/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روش پژوهش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جامعه و نمونه آماری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روش نمونه گیری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مفاهیم اصلی(تیتر وار) توضیحات شفاهی گفته شود.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ابزار و روایی و پایایی آن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روش تجزیه و تحلیل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در هر نوع پژوهش می توانید از روش های مختلف ارائه مطلب در این بخش استفاده کنید</a:t>
            </a:r>
          </a:p>
          <a:p>
            <a:endParaRPr lang="fa-IR" dirty="0">
              <a:cs typeface="B Nazanin" pitchFamily="2" charset="-78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10" name="Picture 2" descr="photo_2025-10-05_22-54-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13923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732240" y="1862425"/>
            <a:ext cx="1985018" cy="504056"/>
          </a:xfrm>
        </p:spPr>
        <p:txBody>
          <a:bodyPr>
            <a:normAutofit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یافته های توصیفی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79512" y="2366481"/>
            <a:ext cx="8712968" cy="4014847"/>
          </a:xfrm>
        </p:spPr>
        <p:txBody>
          <a:bodyPr>
            <a:normAutofit/>
          </a:bodyPr>
          <a:lstStyle/>
          <a:p>
            <a:pPr algn="just"/>
            <a:r>
              <a:rPr lang="fa-IR" dirty="0">
                <a:cs typeface="B Nazanin" pitchFamily="2" charset="-78"/>
              </a:rPr>
              <a:t>توصیف در قالب جداول یا نمودارها و ...</a:t>
            </a:r>
          </a:p>
          <a:p>
            <a:pPr algn="just"/>
            <a:r>
              <a:rPr lang="fa-IR" dirty="0">
                <a:cs typeface="B Nazanin" pitchFamily="2" charset="-78"/>
              </a:rPr>
              <a:t>تمامی یافته های توصیفی در همین اسلاید بوده و از انیمیشن استفاده کنید.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9" name="Picture 2" descr="photo_2025-10-05_22-54-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13923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9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660232" y="1882039"/>
            <a:ext cx="2138576" cy="394833"/>
          </a:xfrm>
        </p:spPr>
        <p:txBody>
          <a:bodyPr>
            <a:normAutofit/>
          </a:bodyPr>
          <a:lstStyle/>
          <a:p>
            <a:pPr algn="just"/>
            <a:r>
              <a:rPr lang="fa-IR" sz="1600" dirty="0">
                <a:cs typeface="B Titr" pitchFamily="2" charset="-78"/>
              </a:rPr>
              <a:t>یافته های استنباطی(فرض)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79512" y="2306298"/>
            <a:ext cx="8619296" cy="4003022"/>
          </a:xfrm>
        </p:spPr>
        <p:txBody>
          <a:bodyPr/>
          <a:lstStyle/>
          <a:p>
            <a:pPr algn="just"/>
            <a:r>
              <a:rPr lang="fa-IR" dirty="0">
                <a:cs typeface="B Nazanin" pitchFamily="2" charset="-78"/>
              </a:rPr>
              <a:t>آزمون ها، مدل ها، نمودارهای یافته های استنباطی ارائه و توضیحات به صورت شفاهی بیان شده و بحث شود.</a:t>
            </a: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</p:spPr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10" name="Picture 2" descr="photo_2025-10-05_22-54-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13923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116</TotalTime>
  <Words>458</Words>
  <Application>Microsoft Office PowerPoint</Application>
  <PresentationFormat>On-screen Show (4:3)</PresentationFormat>
  <Paragraphs>74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B Homa</vt:lpstr>
      <vt:lpstr>B Nazanin</vt:lpstr>
      <vt:lpstr>B Titr</vt:lpstr>
      <vt:lpstr>B Traffic</vt:lpstr>
      <vt:lpstr>B Yekan</vt:lpstr>
      <vt:lpstr>Calibri</vt:lpstr>
      <vt:lpstr>Calibri Light</vt:lpstr>
      <vt:lpstr>IranNastaliq</vt:lpstr>
      <vt:lpstr>Times New Roman</vt:lpstr>
      <vt:lpstr>Wingdings 3</vt:lpstr>
      <vt:lpstr>Retrospect</vt:lpstr>
      <vt:lpstr>PowerPoint Presentation</vt:lpstr>
      <vt:lpstr>عنوان مقاله(فونت B Titr32) </vt:lpstr>
      <vt:lpstr>مقدمه(بیان مسئله)</vt:lpstr>
      <vt:lpstr>اهداف و یا سؤالات پژوهش</vt:lpstr>
      <vt:lpstr>مبانی نظری</vt:lpstr>
      <vt:lpstr>مرور پیشینه های تجربی</vt:lpstr>
      <vt:lpstr>روش شناسی پژوهش</vt:lpstr>
      <vt:lpstr>یافته های توصیفی</vt:lpstr>
      <vt:lpstr>یافته های استنباطی(فرض)</vt:lpstr>
      <vt:lpstr>جمع بندی یافته‌های پژوهش</vt:lpstr>
      <vt:lpstr>نتيجه گيري و پيشنهادات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Mehran</dc:creator>
  <cp:lastModifiedBy>pc-iran</cp:lastModifiedBy>
  <cp:revision>78</cp:revision>
  <dcterms:created xsi:type="dcterms:W3CDTF">2014-12-23T07:41:43Z</dcterms:created>
  <dcterms:modified xsi:type="dcterms:W3CDTF">2025-10-06T04:33:32Z</dcterms:modified>
</cp:coreProperties>
</file>